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13" r:id="rId2"/>
    <p:sldId id="617" r:id="rId3"/>
    <p:sldId id="618" r:id="rId4"/>
    <p:sldId id="619" r:id="rId5"/>
    <p:sldId id="625" r:id="rId6"/>
    <p:sldId id="620" r:id="rId7"/>
    <p:sldId id="622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598" r:id="rId27"/>
    <p:sldId id="599" r:id="rId28"/>
    <p:sldId id="600" r:id="rId29"/>
    <p:sldId id="601" r:id="rId30"/>
    <p:sldId id="602" r:id="rId31"/>
    <p:sldId id="603" r:id="rId32"/>
    <p:sldId id="604" r:id="rId33"/>
    <p:sldId id="605" r:id="rId34"/>
    <p:sldId id="606" r:id="rId35"/>
    <p:sldId id="607" r:id="rId36"/>
    <p:sldId id="608" r:id="rId37"/>
    <p:sldId id="609" r:id="rId38"/>
    <p:sldId id="610" r:id="rId39"/>
    <p:sldId id="611" r:id="rId40"/>
    <p:sldId id="612" r:id="rId41"/>
    <p:sldId id="626" r:id="rId42"/>
    <p:sldId id="614" r:id="rId43"/>
    <p:sldId id="615" r:id="rId44"/>
    <p:sldId id="616" r:id="rId45"/>
    <p:sldId id="628" r:id="rId46"/>
    <p:sldId id="62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/>
    <p:restoredTop sz="96405"/>
  </p:normalViewPr>
  <p:slideViewPr>
    <p:cSldViewPr snapToGrid="0">
      <p:cViewPr varScale="1">
        <p:scale>
          <a:sx n="160" d="100"/>
          <a:sy n="160" d="100"/>
        </p:scale>
        <p:origin x="56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DB451A-1EC9-4FFF-BC83-07B37297D62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5E6FE2C-8A11-4321-B164-CD2CFC3F90C0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271929-850B-44AD-AC04-FB8D6F8E223E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5D46124-34A1-47B6-BA27-932CCFA2211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C2259-97D8-44E0-AD7A-293977B6D100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48E14-177A-44E4-8A06-237AB958F644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DA7A3B7-0248-4EF9-8E3F-B1539A231F0D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A01797A-F08B-4EF6-93B7-D0F4141126BA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5EEDA86-0996-4C1A-8A62-F222566B9E21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9214868-7AC5-433A-933B-FDFC2667BCB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70926-9336-47E1-AAD7-A2DBCC47A20A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3D88B-E664-4431-A5A3-3F091FE8B1C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6F80C6A-2D28-456C-87F1-7B0D48A49EE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FD2E647-2F9B-43A7-90CA-74DABFB5D83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3E1EF-AB5F-495F-9CBA-DAF367F2556E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F371FF-EE5F-48CC-999A-0C022AB61609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01D44-AE37-40EF-AFA1-512CDE3216A0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3BC18-1F4C-442E-ADE5-4148D1A1741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06759B-4EA2-496A-A8EB-2F48A9A73EB5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B8C96-1892-498E-80B4-6E4385FA1D4E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AEF900-8693-4E4A-A76C-0C20F50264A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5C2A19-FF12-40FD-9762-9C1FC4B2A0F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92FED8-1DE3-42C8-9128-4EA778AC9EB7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AD224-4E6C-4504-B020-C09D1DC06405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2D1AD-969E-45D0-B91E-91F064F7E1E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17E99C-C94B-4471-8813-6799A5395CE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513C6D-F488-4572-B832-A9E23D9C1D6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08827-C9DB-47B9-B070-6B1282F03FA6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84632-458B-4375-B34B-72E88CF0D72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0DBFE3-EF0D-4C33-B22C-24A547F74ED0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D74A92-22D1-47AF-BEF5-30BAD72C43C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412FC-52F9-43E8-B0B0-2AA65CE16CBE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866196-D9AA-4A05-9165-B753ADA825F7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9E0798-91C1-4D59-A6DE-C13005280667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63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151618-BF5D-4650-99CE-DD156868AC4B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FB7C7B2-072C-4034-8FDB-00225D0F01E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C58A0-B3F3-47E3-AEC4-0C0A3C8DFB8D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2AF9D9-6071-43FB-8651-ADDBE8787FA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A817495-8E87-40C1-807C-3ACF8F8146EF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Queue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Queue-as-List Class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queue class using a singly linked list has a single private member variable:  a singly linked list</a:t>
            </a:r>
            <a:endParaRPr lang="en-US" sz="1600" dirty="0">
              <a:latin typeface="Arial" charset="0"/>
              <a:cs typeface="Arial" charset="0"/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3244795" y="2664020"/>
            <a:ext cx="570241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template &lt;typename Type&gt;</a:t>
            </a:r>
          </a:p>
          <a:p>
            <a:r>
              <a:rPr lang="en-US" sz="2000" dirty="0">
                <a:latin typeface="Consolas" pitchFamily="49" charset="0"/>
              </a:rPr>
              <a:t>class Queue{</a:t>
            </a:r>
          </a:p>
          <a:p>
            <a:r>
              <a:rPr lang="en-US" sz="2000" dirty="0">
                <a:latin typeface="Consolas" pitchFamily="49" charset="0"/>
              </a:rPr>
              <a:t>    private: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 err="1">
                <a:latin typeface="Consolas" pitchFamily="49" charset="0"/>
              </a:rPr>
              <a:t>Single_list</a:t>
            </a:r>
            <a:r>
              <a:rPr lang="en-US" sz="2000" dirty="0">
                <a:latin typeface="Consolas" pitchFamily="49" charset="0"/>
              </a:rPr>
              <a:t>&lt;Type&gt;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public: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empty</a:t>
            </a:r>
            <a:r>
              <a:rPr lang="en-US" sz="2000" dirty="0">
                <a:latin typeface="Consolas" pitchFamily="49" charset="0"/>
              </a:rPr>
              <a:t>()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front</a:t>
            </a:r>
            <a:r>
              <a:rPr lang="en-US" sz="2000" dirty="0">
                <a:latin typeface="Consolas" pitchFamily="49" charset="0"/>
              </a:rPr>
              <a:t>()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push</a:t>
            </a:r>
            <a:r>
              <a:rPr lang="en-US" sz="2000" dirty="0">
                <a:latin typeface="Consolas" pitchFamily="49" charset="0"/>
              </a:rPr>
              <a:t>( Type </a:t>
            </a:r>
            <a:r>
              <a:rPr lang="en-US" sz="2000" dirty="0" err="1">
                <a:latin typeface="Consolas" pitchFamily="49" charset="0"/>
              </a:rPr>
              <a:t>const</a:t>
            </a:r>
            <a:r>
              <a:rPr lang="en-US" sz="2000" dirty="0">
                <a:latin typeface="Consolas" pitchFamily="49" charset="0"/>
              </a:rPr>
              <a:t> &amp; );</a:t>
            </a:r>
          </a:p>
          <a:p>
            <a:r>
              <a:rPr lang="en-US" sz="2000" dirty="0">
                <a:latin typeface="Consolas" pitchFamily="49" charset="0"/>
              </a:rPr>
              <a:t>        </a:t>
            </a:r>
            <a:r>
              <a:rPr lang="en-US" sz="20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</a:rPr>
              <a:t>pop</a:t>
            </a:r>
            <a:r>
              <a:rPr lang="en-US" sz="2000" dirty="0">
                <a:latin typeface="Consolas" pitchFamily="49" charset="0"/>
              </a:rPr>
              <a:t>();</a:t>
            </a:r>
          </a:p>
          <a:p>
            <a:r>
              <a:rPr lang="en-US" sz="2000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Queue-as-List Class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 is similar to that of a Stack-as-List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bool</a:t>
            </a:r>
            <a:r>
              <a:rPr lang="en-US" sz="1400" dirty="0">
                <a:latin typeface="Consolas" pitchFamily="49" charset="0"/>
                <a:cs typeface="Arial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   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400" dirty="0" err="1">
                <a:latin typeface="Consolas" pitchFamily="49" charset="0"/>
                <a:cs typeface="Arial" charset="0"/>
              </a:rPr>
              <a:t>.</a:t>
            </a:r>
            <a:r>
              <a:rPr lang="en-US" sz="1400" dirty="0" err="1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void</a:t>
            </a:r>
            <a:r>
              <a:rPr lang="en-US" sz="1400" dirty="0">
                <a:latin typeface="Consolas" pitchFamily="49" charset="0"/>
                <a:cs typeface="Arial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sz="14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400" dirty="0" err="1">
                <a:latin typeface="Consolas" pitchFamily="49" charset="0"/>
                <a:cs typeface="Arial" charset="0"/>
              </a:rPr>
              <a:t>.</a:t>
            </a:r>
            <a:r>
              <a:rPr lang="en-US" sz="1400" dirty="0" err="1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push_back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</p:txBody>
      </p:sp>
      <p:sp>
        <p:nvSpPr>
          <p:cNvPr id="17412" name="Rectangle 3"/>
          <p:cNvSpPr txBox="1">
            <a:spLocks noChangeArrowheads="1"/>
          </p:cNvSpPr>
          <p:nvPr/>
        </p:nvSpPr>
        <p:spPr bwMode="auto">
          <a:xfrm>
            <a:off x="6598989" y="2079390"/>
            <a:ext cx="356870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</a:rPr>
              <a:t>front</a:t>
            </a:r>
            <a:r>
              <a:rPr lang="en-US" sz="1400" dirty="0">
                <a:latin typeface="Consolas" pitchFamily="49" charset="0"/>
              </a:rPr>
              <a:t>() const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4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400" dirty="0" err="1">
                <a:latin typeface="Consolas" pitchFamily="49" charset="0"/>
              </a:rPr>
              <a:t>.front</a:t>
            </a:r>
            <a:r>
              <a:rPr lang="en-US" sz="1400" dirty="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}</a:t>
            </a:r>
          </a:p>
        </p:txBody>
      </p:sp>
      <p:sp>
        <p:nvSpPr>
          <p:cNvPr id="17413" name="Rectangle 3"/>
          <p:cNvSpPr>
            <a:spLocks noChangeArrowheads="1"/>
          </p:cNvSpPr>
          <p:nvPr/>
        </p:nvSpPr>
        <p:spPr bwMode="auto">
          <a:xfrm>
            <a:off x="6598989" y="4405273"/>
            <a:ext cx="3074987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</a:rPr>
              <a:t> Queue&lt;Type&gt;::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400" dirty="0">
                <a:latin typeface="Consolas" pitchFamily="49" charset="0"/>
              </a:rPr>
              <a:t>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4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400" dirty="0" err="1">
                <a:latin typeface="Consolas" pitchFamily="49" charset="0"/>
              </a:rPr>
              <a:t>.</a:t>
            </a:r>
            <a:r>
              <a:rPr lang="en-US" sz="1400" dirty="0" err="1">
                <a:solidFill>
                  <a:srgbClr val="800000"/>
                </a:solidFill>
                <a:latin typeface="Consolas" pitchFamily="49" charset="0"/>
              </a:rPr>
              <a:t>pop_front</a:t>
            </a:r>
            <a:r>
              <a:rPr lang="en-US" sz="1400" dirty="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one-ended array does not allow all operations to occur in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time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13240"/>
              </p:ext>
            </p:extLst>
          </p:nvPr>
        </p:nvGraphicFramePr>
        <p:xfrm>
          <a:off x="3307148" y="3384552"/>
          <a:ext cx="5577702" cy="2006599"/>
        </p:xfrm>
        <a:graphic>
          <a:graphicData uri="http://schemas.openxmlformats.org/drawingml/2006/table">
            <a:tbl>
              <a:tblPr/>
              <a:tblGrid>
                <a:gridCol w="1858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58" name="Picture 9" descr="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0755" y="2310957"/>
            <a:ext cx="5530489" cy="73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x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2840" y="2673348"/>
            <a:ext cx="7614348" cy="73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1006475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Using a two-ended array,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are possible by pushing at the back and popping from the front</a:t>
            </a: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58282"/>
              </p:ext>
            </p:extLst>
          </p:nvPr>
        </p:nvGraphicFramePr>
        <p:xfrm>
          <a:off x="3071716" y="3867812"/>
          <a:ext cx="5577702" cy="2006599"/>
        </p:xfrm>
        <a:graphic>
          <a:graphicData uri="http://schemas.openxmlformats.org/drawingml/2006/table">
            <a:tbl>
              <a:tblPr/>
              <a:tblGrid>
                <a:gridCol w="1858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Remove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3615" marR="123615" marT="61808" marB="618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C++, this is done by storing the address of the first entry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	Type *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need additional information,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number of objects currently in the queue and the front and back indices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queue_size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ifront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      // index of the front entry</a:t>
            </a:r>
          </a:p>
          <a:p>
            <a:pPr>
              <a:buFont typeface="Arial" charset="0"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iback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       // index of the back entry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capacity of the array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int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array_capacity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Queue-as-Array Class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01346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class definition is similar to that of the Stack: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           template &lt;typename Type&gt;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class Queue{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private: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Type *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Queue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= 10 );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~Queue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400" dirty="0">
                <a:latin typeface="Consolas" pitchFamily="49" charset="0"/>
                <a:cs typeface="Arial" charset="0"/>
              </a:rPr>
              <a:t>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sz="1400" dirty="0">
                <a:latin typeface="Consolas" pitchFamily="49" charset="0"/>
                <a:cs typeface="Arial" charset="0"/>
              </a:rPr>
              <a:t>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sz="14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pop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Constructor</a:t>
            </a:r>
            <a:endParaRPr lang="en-US" sz="3200" b="1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Before we initialize the values, we will state that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is the index of the most-recently pushed object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dirty="0">
                <a:latin typeface="Arial" charset="0"/>
                <a:cs typeface="Arial" charset="0"/>
              </a:rPr>
              <a:t> is the index of the object at the front of the queue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To push, we will increment 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and place the new item at that location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To make sense of this, we will initialize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 -1;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		</a:t>
            </a:r>
            <a:r>
              <a:rPr lang="en-US" dirty="0" err="1">
                <a:latin typeface="Consolas" pitchFamily="49" charset="0"/>
                <a:cs typeface="Arial" charset="0"/>
              </a:rPr>
              <a:t>ifront</a:t>
            </a:r>
            <a:r>
              <a:rPr lang="en-US" dirty="0">
                <a:latin typeface="Consolas" pitchFamily="49" charset="0"/>
                <a:cs typeface="Arial" charset="0"/>
              </a:rPr>
              <a:t> = 0;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After the first push, we will increment </a:t>
            </a:r>
            <a:r>
              <a:rPr lang="en-US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Arial" charset="0"/>
                <a:cs typeface="Arial" charset="0"/>
              </a:rPr>
              <a:t> to </a:t>
            </a:r>
            <a:r>
              <a:rPr lang="en-US" dirty="0">
                <a:latin typeface="Consolas" pitchFamily="49" charset="0"/>
                <a:cs typeface="Arial" charset="0"/>
              </a:rPr>
              <a:t>0</a:t>
            </a:r>
            <a:r>
              <a:rPr lang="en-US" dirty="0">
                <a:latin typeface="Arial" charset="0"/>
                <a:cs typeface="Arial" charset="0"/>
              </a:rPr>
              <a:t>, place the pushed item at that location, and now 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Again, we must initialize the values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allocate memory for the array and initialize the members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makes a request to the operating system for 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4039988" y="3177646"/>
            <a:ext cx="4112023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#include &lt;algorithm&gt;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// ...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Queue&lt;Type&gt;::Queue(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( -1 ),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Reminder: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Initialization is performed in the order specified in the class declaration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343706" y="2420942"/>
            <a:ext cx="430371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r>
              <a:rPr lang="en-US" sz="1600" dirty="0">
                <a:latin typeface="Consolas" pitchFamily="49" charset="0"/>
              </a:rPr>
              <a:t>class Queue {</a:t>
            </a:r>
          </a:p>
          <a:p>
            <a:r>
              <a:rPr lang="en-US" sz="1600" dirty="0">
                <a:latin typeface="Consolas" pitchFamily="49" charset="0"/>
              </a:rPr>
              <a:t>    private: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public: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Queue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= 10 );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~Queue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sz="1600" dirty="0">
                <a:latin typeface="Consolas" pitchFamily="49" charset="0"/>
              </a:rPr>
              <a:t>( Type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 &amp;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};</a:t>
            </a:r>
          </a:p>
          <a:p>
            <a:endParaRPr lang="en-US" sz="1600" dirty="0">
              <a:latin typeface="Consolas" pitchFamily="49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749538" y="2420942"/>
            <a:ext cx="3887787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Queue&lt;Type&gt;::Queue(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iback</a:t>
            </a:r>
            <a:r>
              <a:rPr lang="en-US" sz="1600" dirty="0">
                <a:latin typeface="Consolas" pitchFamily="49" charset="0"/>
              </a:rPr>
              <a:t>( -1 ),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1519394" y="2854106"/>
            <a:ext cx="1944687" cy="18716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7495957" y="2925618"/>
            <a:ext cx="1944688" cy="18716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destructor is unchanged from Stack-as-Array:</a:t>
            </a:r>
          </a:p>
          <a:p>
            <a:pPr>
              <a:buFont typeface="Arial" charset="0"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Queue&lt;Type&gt;::~Queue()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delete []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topic discusses the concept of a queue: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Description of an Abstract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List applications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Queuing theory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These two functions are similar in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r>
              <a:rPr lang="en-US" dirty="0"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sz="19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9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9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9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bool</a:t>
            </a:r>
            <a:r>
              <a:rPr lang="en-US" sz="1900" dirty="0">
                <a:latin typeface="Consolas" pitchFamily="49" charset="0"/>
                <a:cs typeface="Arial" charset="0"/>
              </a:rPr>
              <a:t> </a:t>
            </a:r>
            <a:r>
              <a:rPr lang="en-US" sz="1700" dirty="0">
                <a:latin typeface="Consolas" pitchFamily="49" charset="0"/>
                <a:cs typeface="Arial" charset="0"/>
              </a:rPr>
              <a:t>Queue</a:t>
            </a:r>
            <a:r>
              <a:rPr lang="en-US" sz="1900" dirty="0">
                <a:latin typeface="Consolas" pitchFamily="49" charset="0"/>
                <a:cs typeface="Arial" charset="0"/>
              </a:rPr>
              <a:t>&lt;Type&gt;::empty() const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    return ( </a:t>
            </a:r>
            <a:r>
              <a:rPr lang="en-US" sz="19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900" dirty="0">
                <a:latin typeface="Consolas" pitchFamily="49" charset="0"/>
                <a:cs typeface="Arial" charset="0"/>
              </a:rPr>
              <a:t> == 0 );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9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template &lt;</a:t>
            </a:r>
            <a:r>
              <a:rPr lang="en-US" sz="19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9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9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	Type</a:t>
            </a:r>
            <a:r>
              <a:rPr lang="en-US" sz="1900" dirty="0">
                <a:latin typeface="Consolas" pitchFamily="49" charset="0"/>
                <a:cs typeface="Arial" charset="0"/>
              </a:rPr>
              <a:t> Queue&lt;Type&gt;::front() const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if ( </a:t>
            </a:r>
            <a:r>
              <a:rPr lang="en-US" sz="19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9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    throw underflow();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}</a:t>
            </a:r>
          </a:p>
          <a:p>
            <a:pPr>
              <a:buFontTx/>
              <a:buNone/>
            </a:pPr>
            <a:endParaRPr lang="en-US" sz="19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    return </a:t>
            </a:r>
            <a:r>
              <a:rPr lang="en-US" sz="19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900" dirty="0">
                <a:latin typeface="Consolas" pitchFamily="49" charset="0"/>
                <a:cs typeface="Arial" charset="0"/>
              </a:rPr>
              <a:t>[</a:t>
            </a:r>
            <a:r>
              <a:rPr lang="en-US" sz="19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ifront</a:t>
            </a:r>
            <a:r>
              <a:rPr lang="en-US" sz="19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1900" dirty="0">
                <a:latin typeface="Consolas" pitchFamily="49" charset="0"/>
                <a:cs typeface="Arial" charset="0"/>
              </a:rPr>
              <a:t>	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However, a naïve implementation of push and pop will cause difficulties:</a:t>
            </a:r>
          </a:p>
          <a:p>
            <a:pPr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600" dirty="0">
                <a:latin typeface="Consolas" pitchFamily="49" charset="0"/>
                <a:cs typeface="Arial" charset="0"/>
              </a:rPr>
              <a:t> Queue&lt;Type&gt;::push( Type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if (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600" dirty="0">
                <a:latin typeface="Consolas" pitchFamily="49" charset="0"/>
                <a:cs typeface="Arial" charset="0"/>
              </a:rPr>
              <a:t> ==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throw overflow();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iback</a:t>
            </a:r>
            <a:r>
              <a:rPr lang="en-US" sz="1600" dirty="0">
                <a:latin typeface="Consolas" pitchFamily="49" charset="0"/>
                <a:cs typeface="Arial" charset="0"/>
              </a:rPr>
              <a:t>] = 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queue_size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7223995" y="2492377"/>
            <a:ext cx="4521200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</a:t>
            </a:r>
            <a:r>
              <a:rPr lang="en-US" sz="1600" dirty="0" err="1">
                <a:latin typeface="Consolas" pitchFamily="49" charset="0"/>
              </a:rPr>
              <a:t>typename</a:t>
            </a:r>
            <a:r>
              <a:rPr lang="en-US" sz="1600" dirty="0">
                <a:latin typeface="Consolas" pitchFamily="49" charset="0"/>
              </a:rPr>
              <a:t>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Queue&lt;Type&gt;::pop()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if (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600" dirty="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--</a:t>
            </a:r>
            <a:r>
              <a:rPr lang="en-US" sz="1600" dirty="0" err="1">
                <a:latin typeface="Consolas" pitchFamily="49" charset="0"/>
              </a:rPr>
              <a:t>queue_size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++</a:t>
            </a:r>
            <a:r>
              <a:rPr lang="en-US" sz="1600" dirty="0" err="1">
                <a:latin typeface="Consolas" pitchFamily="49" charset="0"/>
              </a:rPr>
              <a:t>ifront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return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ifront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 - 1</a:t>
            </a:r>
            <a:r>
              <a:rPr lang="en-US" sz="1600" dirty="0">
                <a:latin typeface="Consolas" pitchFamily="49" charset="0"/>
              </a:rPr>
              <a:t>];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 descr="C:\Users\dwharder\Desktop\q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that: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array capacity is 16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performed 16 pushes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have performed 5 pops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The queue size is now 11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perform one further push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this case, the array is not full and yet we cannot place any more objects in to the array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Instead of viewing the array on the range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0, …, 15</a:t>
            </a:r>
            <a:r>
              <a:rPr lang="en-US" dirty="0">
                <a:latin typeface="Arial" charset="0"/>
                <a:cs typeface="Arial" charset="0"/>
              </a:rPr>
              <a:t>, consider the indices being cyclic:</a:t>
            </a:r>
          </a:p>
          <a:p>
            <a:pPr algn="ctr">
              <a:buFont typeface="Arial" charset="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…, 15, 0, 1, …, 15, 0, 1, …, 15, 0, 1, …</a:t>
            </a:r>
          </a:p>
          <a:p>
            <a:r>
              <a:rPr lang="en-US" dirty="0">
                <a:latin typeface="Arial" charset="0"/>
                <a:cs typeface="Arial" charset="0"/>
              </a:rPr>
              <a:t>This is referred to as a </a:t>
            </a:r>
            <a:r>
              <a:rPr lang="en-US" i="1" dirty="0">
                <a:latin typeface="Arial" charset="0"/>
                <a:cs typeface="Arial" charset="0"/>
              </a:rPr>
              <a:t>circular array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0" name="Picture 6" descr="C:\Users\dwharder\Desktop\q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C:\Users\dwharder\Desktop\q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1" y="3284538"/>
            <a:ext cx="394017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Member Functions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Now, the next push may be performed in the next available location of the circular array: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++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if ( 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== capacity() ) {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    </a:t>
            </a:r>
            <a:r>
              <a:rPr lang="en-US" dirty="0" err="1">
                <a:latin typeface="Consolas" pitchFamily="49" charset="0"/>
                <a:cs typeface="Arial" charset="0"/>
              </a:rPr>
              <a:t>iback</a:t>
            </a:r>
            <a:r>
              <a:rPr lang="en-US" dirty="0">
                <a:latin typeface="Consolas" pitchFamily="49" charset="0"/>
                <a:cs typeface="Arial" charset="0"/>
              </a:rPr>
              <a:t> = 0;</a:t>
            </a:r>
          </a:p>
          <a:p>
            <a:pPr lvl="1">
              <a:buFont typeface="Arial" charset="0"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Exceptions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As with a stack, there are a number of options which can be used if the array is filled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the array is filled, we have five options: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Increase the size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Throw an exception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Ignore the element being pushed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Put the pushing process to “sleep” until something else pops the front of the queue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Include a member function </a:t>
            </a:r>
            <a:r>
              <a:rPr lang="en-US" b="1" dirty="0">
                <a:latin typeface="Consolas" pitchFamily="49" charset="0"/>
                <a:cs typeface="Arial" charset="0"/>
              </a:rPr>
              <a:t>bool full()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1" y="2925763"/>
            <a:ext cx="63928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3277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Unfortunately, if we choose to increase the capacity, this becomes slightly more complex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direct copy does not work: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0" y="2925763"/>
            <a:ext cx="638968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8335456-0DCE-8A47-B74F-74AC8641EA62}"/>
              </a:ext>
            </a:extLst>
          </p:cNvPr>
          <p:cNvSpPr txBox="1">
            <a:spLocks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There are two solutions: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Move those beyond the front to the end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next push would then occur in position 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Increasing Capacity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alternate solution is normalization: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Map the front back at position 0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next push would then occur in position 16</a:t>
            </a:r>
          </a:p>
        </p:txBody>
      </p:sp>
      <p:pic>
        <p:nvPicPr>
          <p:cNvPr id="34820" name="Picture 5" descr="d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251" y="2925763"/>
            <a:ext cx="63928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Another application is performing a breadth-first traversal of a directory tree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Consider searching the directory structure</a:t>
            </a:r>
          </a:p>
        </p:txBody>
      </p:sp>
      <p:pic>
        <p:nvPicPr>
          <p:cNvPr id="35844" name="Picture 5" descr="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1451" y="3573463"/>
            <a:ext cx="38973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Abstract Queue (Queue ADT) is an abstract data type that emphasizes specific operations: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Uses a explicit linear ordering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Insertions and removals are performed individually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 are no restrictions on objects inserted into (</a:t>
            </a:r>
            <a:r>
              <a:rPr lang="en-US" i="1" dirty="0">
                <a:latin typeface="Arial" charset="0"/>
                <a:cs typeface="Arial" charset="0"/>
              </a:rPr>
              <a:t>pushed onto</a:t>
            </a:r>
            <a:r>
              <a:rPr lang="en-US" dirty="0">
                <a:latin typeface="Arial" charset="0"/>
                <a:cs typeface="Arial" charset="0"/>
              </a:rPr>
              <a:t>) the queue—that object is designated the back of the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object designated as the </a:t>
            </a:r>
            <a:r>
              <a:rPr lang="en-US" i="1" dirty="0">
                <a:latin typeface="Arial" charset="0"/>
                <a:cs typeface="Arial" charset="0"/>
              </a:rPr>
              <a:t>front </a:t>
            </a:r>
            <a:r>
              <a:rPr lang="en-US" dirty="0">
                <a:latin typeface="Arial" charset="0"/>
                <a:cs typeface="Arial" charset="0"/>
              </a:rPr>
              <a:t>of the queue is the object which was in the queue the longest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remove operation (</a:t>
            </a:r>
            <a:r>
              <a:rPr lang="en-US" i="1" dirty="0">
                <a:latin typeface="Arial" charset="0"/>
                <a:cs typeface="Arial" charset="0"/>
              </a:rPr>
              <a:t>popping</a:t>
            </a:r>
            <a:r>
              <a:rPr lang="en-US" dirty="0">
                <a:latin typeface="Arial" charset="0"/>
                <a:cs typeface="Arial" charset="0"/>
              </a:rPr>
              <a:t> from the queue) removes the current </a:t>
            </a:r>
            <a:r>
              <a:rPr lang="en-US" i="1" dirty="0">
                <a:latin typeface="Arial" charset="0"/>
                <a:cs typeface="Arial" charset="0"/>
              </a:rPr>
              <a:t>front </a:t>
            </a:r>
            <a:r>
              <a:rPr lang="en-US" dirty="0">
                <a:latin typeface="Arial" charset="0"/>
                <a:cs typeface="Arial" charset="0"/>
              </a:rPr>
              <a:t>of the queue</a:t>
            </a:r>
          </a:p>
        </p:txBody>
      </p:sp>
    </p:spTree>
    <p:extLst>
      <p:ext uri="{BB962C8B-B14F-4D97-AF65-F5344CB8AC3E}">
        <p14:creationId xmlns:p14="http://schemas.microsoft.com/office/powerpoint/2010/main" val="249433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3" y="3573463"/>
            <a:ext cx="49323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00179"/>
            <a:ext cx="10515600" cy="3052551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would search the more shallow directories first then plunge deep into searching one sub-directory and all of its contents</a:t>
            </a:r>
            <a:endParaRPr lang="en-US" i="1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One such search is called a </a:t>
            </a:r>
            <a:r>
              <a:rPr lang="en-US" i="1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Search all the directories at one level before descending a level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easiest implementation is: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Place the root directory into a queue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While the queue is not empty: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Pop the directory at the front of the queue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Push all of its sub-directories into the queue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order in which the directories come out of the queue will be in breadth-first order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q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 the root directory 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A and push its two sub-directories:  B and H</a:t>
            </a:r>
          </a:p>
        </p:txBody>
      </p:sp>
      <p:pic>
        <p:nvPicPr>
          <p:cNvPr id="39940" name="Picture 4" descr="q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B and push C, D, and G</a:t>
            </a:r>
          </a:p>
        </p:txBody>
      </p:sp>
      <p:pic>
        <p:nvPicPr>
          <p:cNvPr id="40964" name="Picture 4" descr="q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H and push its one sub-directory I</a:t>
            </a:r>
          </a:p>
        </p:txBody>
      </p:sp>
      <p:pic>
        <p:nvPicPr>
          <p:cNvPr id="41988" name="Picture 4" descr="q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C:  no sub-directories</a:t>
            </a:r>
          </a:p>
        </p:txBody>
      </p:sp>
      <p:pic>
        <p:nvPicPr>
          <p:cNvPr id="43012" name="Picture 4" descr="q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D and push E and F</a:t>
            </a:r>
          </a:p>
        </p:txBody>
      </p:sp>
      <p:pic>
        <p:nvPicPr>
          <p:cNvPr id="44036" name="Picture 4" descr="q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5060" name="Picture 4" descr="q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C0BA14F-767B-EE4F-9EAA-CA46ECACEF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6084" name="Picture 4" descr="q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5D50D1F-9D74-DE4A-B83F-6DA1C58836E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I and push J and 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Also called a </a:t>
            </a:r>
            <a:r>
              <a:rPr lang="en-US" i="1" dirty="0">
                <a:latin typeface="Arial" charset="0"/>
                <a:cs typeface="Arial" charset="0"/>
              </a:rPr>
              <a:t>First-in-first-out </a:t>
            </a:r>
            <a:r>
              <a:rPr lang="en-US" dirty="0">
                <a:latin typeface="Arial" charset="0"/>
                <a:cs typeface="Arial" charset="0"/>
              </a:rPr>
              <a:t>(FIFO)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Graphically, we may view these operations as follows: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7" name="Picture 8" descr="C:\Users\dwharder\Desktop\q1.png">
            <a:extLst>
              <a:ext uri="{FF2B5EF4-FFF2-40B4-BE49-F238E27FC236}">
                <a16:creationId xmlns:a16="http://schemas.microsoft.com/office/drawing/2014/main" id="{1027E5EF-46B1-2749-A1A9-53212C75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2990" y="2500259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C:\Users\dwharder\Desktop\q2.png">
            <a:extLst>
              <a:ext uri="{FF2B5EF4-FFF2-40B4-BE49-F238E27FC236}">
                <a16:creationId xmlns:a16="http://schemas.microsoft.com/office/drawing/2014/main" id="{D597232C-7C83-D44F-B0F8-AAF07772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2988" y="4991998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:\Users\dwharder\Desktop\q3.png">
            <a:extLst>
              <a:ext uri="{FF2B5EF4-FFF2-40B4-BE49-F238E27FC236}">
                <a16:creationId xmlns:a16="http://schemas.microsoft.com/office/drawing/2014/main" id="{425AD4C8-01D8-9546-8486-D5BDE9C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2988" y="3746128"/>
            <a:ext cx="5609638" cy="115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19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pic>
        <p:nvPicPr>
          <p:cNvPr id="47108" name="Picture 6" descr="q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8460B05-71E0-994E-9093-C3A324AC34E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  <a:cs typeface="Arial" charset="0"/>
              </a:rPr>
              <a:t>Pop 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F</a:t>
            </a:r>
          </a:p>
        </p:txBody>
      </p:sp>
      <p:pic>
        <p:nvPicPr>
          <p:cNvPr id="48132" name="Picture 4" descr="q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J</a:t>
            </a:r>
          </a:p>
        </p:txBody>
      </p:sp>
      <p:pic>
        <p:nvPicPr>
          <p:cNvPr id="49156" name="Picture 4" descr="q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Pop K and the queue is empty</a:t>
            </a:r>
          </a:p>
        </p:txBody>
      </p:sp>
      <p:pic>
        <p:nvPicPr>
          <p:cNvPr id="50180" name="Picture 4" descr="q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38" y="2938458"/>
            <a:ext cx="3897312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resulting order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       A B H C D G I E F J K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is in breadth-first order: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queue is one of the most common abstract data structures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Understanding how a queue works is trivial</a:t>
            </a:r>
          </a:p>
          <a:p>
            <a:r>
              <a:rPr lang="en-US" dirty="0">
                <a:latin typeface="Arial" charset="0"/>
                <a:cs typeface="Arial" charset="0"/>
              </a:rPr>
              <a:t>The implementation is only slightly more difficult than that of a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Applications include: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Queuing clients in a client-server model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Breadth-first traversals of trees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Midterm will start next week (10/25-11/1) – We will still have lectures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latin typeface="Arial" charset="0"/>
                <a:cs typeface="Arial" charset="0"/>
              </a:rPr>
              <a:t>LAB: Standard Template Library “Queue”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00179"/>
            <a:ext cx="10515600" cy="508013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An example of a queue in the STL is: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#include &lt;queue&gt;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using namespace std;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int main() {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queue &lt;int&gt;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iqueue.push</a:t>
            </a:r>
            <a:r>
              <a:rPr lang="en-US" sz="1400" dirty="0">
                <a:latin typeface="Consolas" pitchFamily="49" charset="0"/>
                <a:cs typeface="Arial" charset="0"/>
              </a:rPr>
              <a:t>( 13 );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iqueue.push</a:t>
            </a:r>
            <a:r>
              <a:rPr lang="en-US" sz="1400" dirty="0">
                <a:latin typeface="Consolas" pitchFamily="49" charset="0"/>
                <a:cs typeface="Arial" charset="0"/>
              </a:rPr>
              <a:t>( 42 );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"Head: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iqueue.front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iqueue.pop</a:t>
            </a:r>
            <a:r>
              <a:rPr lang="en-US" sz="1400" dirty="0">
                <a:latin typeface="Consolas" pitchFamily="49" charset="0"/>
                <a:cs typeface="Arial" charset="0"/>
              </a:rPr>
              <a:t>();                       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// no return value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"Head: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iqueue.front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"Size: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iqueue.size</a:t>
            </a:r>
            <a:r>
              <a:rPr lang="en-US" sz="1400" dirty="0">
                <a:latin typeface="Consolas" pitchFamily="49" charset="0"/>
                <a:cs typeface="Arial" charset="0"/>
              </a:rPr>
              <a:t>()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eaLnBrk="1" hangingPunct="1">
              <a:buFont typeface="Arial" charset="0"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    return 0;</a:t>
            </a:r>
          </a:p>
          <a:p>
            <a:pPr eaLnBrk="1" hangingPunct="1"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90223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Alternative terms may be used for the four operations on a queue,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Dequeue: pops an element out of the queue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Enqueue: inserts an element into the queue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 are two exceptions associated with this abstract data structure: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an undefined operation to call either pop (dequeue) or front (head) on an empty queue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8" name="Picture 11" descr="C:\Users\dwharder\Desktop\q4.png">
            <a:extLst>
              <a:ext uri="{FF2B5EF4-FFF2-40B4-BE49-F238E27FC236}">
                <a16:creationId xmlns:a16="http://schemas.microsoft.com/office/drawing/2014/main" id="{DA3E4B9D-B160-704C-AD6D-99B4D99E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545" y="3210414"/>
            <a:ext cx="5954380" cy="119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510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most common application is in client-server models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Multiple clients may be requesting services from one or more servers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Some clients may have to wait while the servers are busy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Those clients are placed in a queue and serviced in the order of arrival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Grocery stores, banks, and airport security use queues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SSH Secure Shell and SFTP are clients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Most shared computer services are servers: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Web, file, ftp, database, mail, printers, WOW, </a:t>
            </a:r>
            <a:r>
              <a:rPr lang="en-CA" i="1" dirty="0">
                <a:latin typeface="Arial" charset="0"/>
                <a:cs typeface="Arial" charset="0"/>
              </a:rPr>
              <a:t>etc</a:t>
            </a:r>
            <a:r>
              <a:rPr lang="en-CA" dirty="0">
                <a:latin typeface="Arial" charset="0"/>
                <a:cs typeface="Arial" charset="0"/>
              </a:rPr>
              <a:t>.</a:t>
            </a:r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will look at two implementations of queues: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Singly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Circular arrays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Requirements: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 queue operations must run in </a:t>
            </a:r>
            <a:r>
              <a:rPr lang="en-CA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3820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Linked-List 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Removal is only possible at the front with </a:t>
            </a:r>
            <a:r>
              <a:rPr lang="en-CA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>
                <a:latin typeface="Arial" charset="0"/>
                <a:cs typeface="Arial" charset="0"/>
              </a:rPr>
              <a:t> run time</a:t>
            </a:r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desired behaviour of an Abstract Queue may be reproduced by performing insertions at the back</a:t>
            </a:r>
            <a:endParaRPr lang="en-CA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12351" name="Group 63"/>
          <p:cNvGraphicFramePr>
            <a:graphicFrameLocks noGrp="1"/>
          </p:cNvGraphicFramePr>
          <p:nvPr/>
        </p:nvGraphicFramePr>
        <p:xfrm>
          <a:off x="4110038" y="2881314"/>
          <a:ext cx="4125912" cy="1484313"/>
        </p:xfrm>
        <a:graphic>
          <a:graphicData uri="http://schemas.openxmlformats.org/drawingml/2006/table">
            <a:tbl>
              <a:tblPr/>
              <a:tblGrid>
                <a:gridCol w="13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18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62" name="Picture 5" descr="C:\Users\dwharder\Desktop\l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5038" y="2276475"/>
            <a:ext cx="5357812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63" name="TextBox 5"/>
          <p:cNvSpPr txBox="1">
            <a:spLocks noChangeArrowheads="1"/>
          </p:cNvSpPr>
          <p:nvPr/>
        </p:nvSpPr>
        <p:spPr bwMode="auto">
          <a:xfrm>
            <a:off x="1703389" y="756444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3.3.3.1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itchFamily="49" charset="0"/>
                <a:cs typeface="Arial" charset="0"/>
              </a:rPr>
              <a:t>Single_list</a:t>
            </a:r>
            <a:r>
              <a:rPr lang="en-US">
                <a:latin typeface="Arial" charset="0"/>
                <a:cs typeface="Arial" charset="0"/>
              </a:rPr>
              <a:t> Definition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definition of single list class from Project 1 is: 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class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public: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front()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back()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400" dirty="0">
                <a:latin typeface="Consolas" pitchFamily="49" charset="0"/>
                <a:cs typeface="Arial" charset="0"/>
              </a:rPr>
              <a:t>&lt;Type&gt; *head()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400" dirty="0">
                <a:latin typeface="Consolas" pitchFamily="49" charset="0"/>
                <a:cs typeface="Arial" charset="0"/>
              </a:rPr>
              <a:t>&lt;Type&gt; *tail()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void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void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push_back</a:t>
            </a:r>
            <a:r>
              <a:rPr lang="en-US" sz="1400" dirty="0">
                <a:latin typeface="Consolas" pitchFamily="49" charset="0"/>
                <a:cs typeface="Arial" charset="0"/>
              </a:rPr>
              <a:t>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pop_front</a:t>
            </a:r>
            <a:r>
              <a:rPr 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4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};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1703389" y="756444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3.3.3.1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2448</Words>
  <Application>Microsoft Macintosh PowerPoint</Application>
  <PresentationFormat>Widescreen</PresentationFormat>
  <Paragraphs>458</Paragraphs>
  <Slides>46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CS 2420: Queue</vt:lpstr>
      <vt:lpstr>Outline</vt:lpstr>
      <vt:lpstr>Abstract Queue</vt:lpstr>
      <vt:lpstr>Queue Definition</vt:lpstr>
      <vt:lpstr>Queue Definition</vt:lpstr>
      <vt:lpstr>Queue Applications</vt:lpstr>
      <vt:lpstr>Queue Implementation</vt:lpstr>
      <vt:lpstr>Linked-List Implementation</vt:lpstr>
      <vt:lpstr>Single_list Definition</vt:lpstr>
      <vt:lpstr>Queue-as-List Class</vt:lpstr>
      <vt:lpstr>Queue-as-List Class</vt:lpstr>
      <vt:lpstr>Array Implementation</vt:lpstr>
      <vt:lpstr>Array Implementation</vt:lpstr>
      <vt:lpstr>Array Implementation</vt:lpstr>
      <vt:lpstr>Queue-as-Array Class</vt:lpstr>
      <vt:lpstr>Constructor</vt:lpstr>
      <vt:lpstr>Constructor</vt:lpstr>
      <vt:lpstr>Constructor</vt:lpstr>
      <vt:lpstr>Destructor</vt:lpstr>
      <vt:lpstr>Member Functions</vt:lpstr>
      <vt:lpstr>Member Functions</vt:lpstr>
      <vt:lpstr>Member Functions</vt:lpstr>
      <vt:lpstr>Member Functions</vt:lpstr>
      <vt:lpstr>Member Functions</vt:lpstr>
      <vt:lpstr>Exceptions</vt:lpstr>
      <vt:lpstr>Increasing Capacity</vt:lpstr>
      <vt:lpstr>Increasing Capacity</vt:lpstr>
      <vt:lpstr>Increasing Capacity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Summary</vt:lpstr>
      <vt:lpstr>LAB: Standard Template Library “Queue”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900</cp:revision>
  <cp:lastPrinted>2021-08-18T02:54:38Z</cp:lastPrinted>
  <dcterms:created xsi:type="dcterms:W3CDTF">2021-01-05T18:50:35Z</dcterms:created>
  <dcterms:modified xsi:type="dcterms:W3CDTF">2021-10-19T16:51:57Z</dcterms:modified>
</cp:coreProperties>
</file>